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80" r:id="rId3"/>
    <p:sldId id="271" r:id="rId4"/>
    <p:sldId id="272" r:id="rId6"/>
    <p:sldId id="267" r:id="rId7"/>
    <p:sldId id="268" r:id="rId8"/>
    <p:sldId id="256" r:id="rId9"/>
    <p:sldId id="269" r:id="rId10"/>
    <p:sldId id="277" r:id="rId11"/>
    <p:sldId id="273" r:id="rId12"/>
    <p:sldId id="278" r:id="rId13"/>
    <p:sldId id="276" r:id="rId14"/>
    <p:sldId id="291" r:id="rId15"/>
    <p:sldId id="29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5B6B3-3F3C-4140-A2FD-1D52ED3B36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489A5-FB77-4924-973A-BAFA0D6B8E2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F8D3A-861B-42CA-AADC-AF182F45EA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73DFF-9334-47BA-B4F9-3E43C1F687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013806" y="808669"/>
          <a:ext cx="8181974" cy="365760"/>
        </p:xfrm>
        <a:graphic>
          <a:graphicData uri="http://schemas.openxmlformats.org/drawingml/2006/table">
            <a:tbl>
              <a:tblPr firstRow="1" firstCol="1" bandRow="1"/>
              <a:tblGrid>
                <a:gridCol w="1581047"/>
                <a:gridCol w="1581047"/>
                <a:gridCol w="1581047"/>
                <a:gridCol w="1581047"/>
                <a:gridCol w="788870"/>
                <a:gridCol w="1068916"/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楼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102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104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106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108</a:t>
                      </a: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108</a:t>
                      </a: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101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103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105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107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005929" y="1597230"/>
          <a:ext cx="8342617" cy="4896000"/>
        </p:xfrm>
        <a:graphic>
          <a:graphicData uri="http://schemas.openxmlformats.org/drawingml/2006/table">
            <a:tbl>
              <a:tblPr firstRow="1" firstCol="1" bandRow="1"/>
              <a:tblGrid>
                <a:gridCol w="825194"/>
                <a:gridCol w="861646"/>
                <a:gridCol w="879231"/>
                <a:gridCol w="2822331"/>
                <a:gridCol w="1699057"/>
                <a:gridCol w="1255158"/>
              </a:tblGrid>
              <a:tr h="28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序号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房间号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面积 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实验室名称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实验室负责人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备注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101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100.86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101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光电检测与功能材料实验室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杨潇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14502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101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光电检测与功能材料实验室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居勇峰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102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86.03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102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功能材料技术工作室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14504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102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图像处理技术工作室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100.86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103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信息功能材料制备实验室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蒋青松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14506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和部分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2019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年新增设备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103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新型薄膜器件实验室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4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104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86.03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104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光电图像处理技术实验室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于</a:t>
                      </a:r>
                      <a:r>
                        <a:rPr 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银山</a:t>
                      </a:r>
                      <a:endParaRPr lang="zh-CN" sz="1200" kern="100" dirty="0" smtClean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r>
                        <a:rPr lang="zh-CN" altLang="en-US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新建</a:t>
                      </a:r>
                      <a:endParaRPr lang="zh-CN" altLang="en-US" sz="1200" kern="100" dirty="0" smtClean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104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激光遥感技术实验室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陈瑞强</a:t>
                      </a:r>
                      <a:endParaRPr lang="zh-CN" altLang="zh-CN" sz="1200" kern="100" dirty="0" smtClean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5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105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100.86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105</a:t>
                      </a:r>
                      <a:r>
                        <a:rPr lang="zh-CN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光谱检测技术实验室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朱铁柱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14501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105</a:t>
                      </a:r>
                      <a:r>
                        <a:rPr lang="zh-CN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光谱成像技术实验室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200" kern="1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卞海溢</a:t>
                      </a:r>
                      <a:endParaRPr lang="zh-CN" sz="1200" kern="100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86.03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106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光谱检测技术工作室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14503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106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光谱成像技术工作室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7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107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100.86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107</a:t>
                      </a: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微波器件与电路实验室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张冬阳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新建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107</a:t>
                      </a:r>
                      <a:r>
                        <a:rPr lang="zh-CN" sz="1200" kern="10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光电技术实验室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杨潇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原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14511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8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108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86.03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108</a:t>
                      </a: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东 研究生工作室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108</a:t>
                      </a:r>
                      <a:r>
                        <a:rPr lang="zh-CN" sz="1200" kern="10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西 科研团队研讨室</a:t>
                      </a:r>
                      <a:endParaRPr lang="zh-CN" sz="9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kern="100" dirty="0" smtClean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组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会研讨、</a:t>
                      </a:r>
                      <a:r>
                        <a:rPr lang="zh-CN" sz="1200" kern="100" dirty="0" smtClean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对外接待</a:t>
                      </a:r>
                      <a:r>
                        <a:rPr lang="zh-CN" sz="1200" kern="100" dirty="0">
                          <a:effectLst/>
                          <a:latin typeface="Calibri" panose="020F0502020204030204"/>
                          <a:ea typeface="宋体" panose="02010600030101010101" pitchFamily="2" charset="-122"/>
                          <a:cs typeface="Times New Roman" panose="02020603050405020304"/>
                        </a:rPr>
                        <a:t>等</a:t>
                      </a:r>
                      <a:endParaRPr lang="zh-CN" sz="9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57443" marR="5744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06191" y="175941"/>
            <a:ext cx="732351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3556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12#1</a:t>
            </a:r>
            <a:r>
              <a:rPr lang="zh-CN" altLang="en-US" dirty="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楼江苏省湖泊环境遥感技术实验室平面图、房间分配图</a:t>
            </a:r>
            <a:endParaRPr lang="zh-CN" altLang="en-US" sz="800" dirty="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一、平面图</a:t>
            </a:r>
            <a:endParaRPr lang="en-US" altLang="zh-CN" sz="1400" dirty="0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dirty="0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800" dirty="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二、</a:t>
            </a:r>
            <a:r>
              <a:rPr lang="zh-CN" altLang="en-US" sz="1400" dirty="0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  房间分配图</a:t>
            </a:r>
            <a:endParaRPr lang="zh-CN" altLang="en-US" sz="800" dirty="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3556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101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8217" y="392015"/>
            <a:ext cx="0" cy="6396971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343641" y="387994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87671" y="821239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30762" y="849659"/>
            <a:ext cx="126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的立式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687050" y="-6679"/>
            <a:ext cx="1504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/>
              <a:t>光电子测量</a:t>
            </a:r>
            <a:r>
              <a:rPr lang="zh-CN" altLang="zh-CN" dirty="0" smtClean="0"/>
              <a:t>实验室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2654"/>
            <a:ext cx="1573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光电检测与功能材料实验室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5771090" y="5817799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AL101-1</a:t>
            </a:r>
            <a:endParaRPr lang="zh-CN" altLang="en-US" sz="1400" dirty="0"/>
          </a:p>
        </p:txBody>
      </p:sp>
      <p:sp>
        <p:nvSpPr>
          <p:cNvPr id="29" name="矩形 28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0025542" y="5451232"/>
            <a:ext cx="252666" cy="553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AL101</a:t>
            </a:r>
            <a:endParaRPr lang="zh-CN" alt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10356682" y="5594838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1AP1-XL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102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25955" y="414860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343641" y="387994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87671" y="821239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30762" y="849659"/>
            <a:ext cx="126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的立式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-2410"/>
            <a:ext cx="1620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功能材料技术工作室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629836" y="-27505"/>
            <a:ext cx="1562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图像处理技术工作室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 rot="10800000" flipV="1">
            <a:off x="3957327" y="423652"/>
            <a:ext cx="1300473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0800000" flipV="1">
            <a:off x="6682153" y="429446"/>
            <a:ext cx="1409403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829903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AL102-1</a:t>
            </a:r>
            <a:endParaRPr lang="zh-CN" altLang="en-US" sz="1400" dirty="0"/>
          </a:p>
        </p:txBody>
      </p:sp>
      <p:sp>
        <p:nvSpPr>
          <p:cNvPr id="40" name="矩形 39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AL102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103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8217" y="392015"/>
            <a:ext cx="0" cy="6396971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050205" y="3459043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总长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8.9m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19016" y="-76958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大于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6m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 rot="10800000" flipV="1">
            <a:off x="2532497" y="405912"/>
            <a:ext cx="1380793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水槽二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个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997870" y="2714016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675533" y="419418"/>
            <a:ext cx="122982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通风橱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 rot="5400000">
            <a:off x="1694104" y="3077552"/>
            <a:ext cx="4420789" cy="12246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中央台试剂柜子（</a:t>
            </a:r>
            <a:r>
              <a:rPr lang="en-US" altLang="zh-CN" dirty="0"/>
              <a:t>500</a:t>
            </a:r>
            <a:r>
              <a:rPr lang="zh-CN" altLang="en-US" dirty="0"/>
              <a:t>*</a:t>
            </a:r>
            <a:r>
              <a:rPr lang="en-US" altLang="zh-CN" dirty="0"/>
              <a:t>150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87671" y="821239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418611" y="6371845"/>
            <a:ext cx="1060707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冰箱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 rot="16200000">
            <a:off x="5970259" y="481552"/>
            <a:ext cx="8309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气瓶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11947" y="1517044"/>
            <a:ext cx="204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的挂式空调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20634" y="20033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企业级除湿机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000433" y="1902230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长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5.0m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029463" y="-53275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长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5m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7662448" y="5617343"/>
            <a:ext cx="641921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 rot="16200000">
            <a:off x="5474793" y="1988043"/>
            <a:ext cx="2580946" cy="120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手套箱</a:t>
            </a:r>
            <a:r>
              <a:rPr lang="en-US" altLang="zh-CN" dirty="0"/>
              <a:t>+</a:t>
            </a:r>
            <a:r>
              <a:rPr lang="zh-CN" altLang="en-US" dirty="0"/>
              <a:t>蒸镀（</a:t>
            </a:r>
            <a:r>
              <a:rPr lang="en-US" altLang="zh-CN" dirty="0"/>
              <a:t>400</a:t>
            </a:r>
            <a:r>
              <a:rPr lang="zh-CN" altLang="en-US" dirty="0"/>
              <a:t>*</a:t>
            </a:r>
            <a:r>
              <a:rPr lang="en-US" altLang="zh-CN" dirty="0"/>
              <a:t>250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6028217" y="3976301"/>
            <a:ext cx="3910382" cy="0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9442451" y="4038963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60" name="文本框 59"/>
          <p:cNvSpPr txBox="1"/>
          <p:nvPr/>
        </p:nvSpPr>
        <p:spPr>
          <a:xfrm flipH="1">
            <a:off x="8754325" y="389219"/>
            <a:ext cx="12298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通风橱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en-US" altLang="zh-CN" dirty="0"/>
              <a:t>(150</a:t>
            </a:r>
            <a:r>
              <a:rPr lang="zh-CN" altLang="en-US" dirty="0"/>
              <a:t>*</a:t>
            </a:r>
            <a:r>
              <a:rPr lang="en-US" altLang="zh-CN" dirty="0"/>
              <a:t>80)</a:t>
            </a:r>
            <a:endParaRPr lang="zh-CN" altLang="en-US" dirty="0"/>
          </a:p>
        </p:txBody>
      </p:sp>
      <p:sp>
        <p:nvSpPr>
          <p:cNvPr id="63" name="文本框 62"/>
          <p:cNvSpPr txBox="1"/>
          <p:nvPr/>
        </p:nvSpPr>
        <p:spPr>
          <a:xfrm>
            <a:off x="7029527" y="4997921"/>
            <a:ext cx="204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的挂式空调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334511" y="2943765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2687" y="5227095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小于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4.9m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502314" y="893795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246714" y="4472738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088603" y="10571"/>
            <a:ext cx="2103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信息功能材料制备实验室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-861"/>
            <a:ext cx="1779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新型薄膜器件实验室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AL103-1</a:t>
            </a:r>
            <a:endParaRPr lang="zh-CN" altLang="en-US" sz="1400" dirty="0"/>
          </a:p>
        </p:txBody>
      </p:sp>
      <p:sp>
        <p:nvSpPr>
          <p:cNvPr id="65" name="矩形 64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AL103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-35366" y="0"/>
            <a:ext cx="12262731" cy="6809476"/>
            <a:chOff x="-18450" y="-29318"/>
            <a:chExt cx="12262731" cy="6809476"/>
          </a:xfrm>
        </p:grpSpPr>
        <p:grpSp>
          <p:nvGrpSpPr>
            <p:cNvPr id="8" name="组合 7"/>
            <p:cNvGrpSpPr/>
            <p:nvPr/>
          </p:nvGrpSpPr>
          <p:grpSpPr>
            <a:xfrm>
              <a:off x="-18450" y="-29318"/>
              <a:ext cx="12262731" cy="6809476"/>
              <a:chOff x="73978" y="-16684"/>
              <a:chExt cx="12262731" cy="6809476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73978" y="-16684"/>
                <a:ext cx="12205687" cy="6809476"/>
                <a:chOff x="94912" y="-16684"/>
                <a:chExt cx="12205687" cy="6809476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94912" y="-16684"/>
                  <a:ext cx="12205687" cy="6809476"/>
                  <a:chOff x="42886" y="-136812"/>
                  <a:chExt cx="12205687" cy="6809476"/>
                </a:xfrm>
              </p:grpSpPr>
              <p:sp>
                <p:nvSpPr>
                  <p:cNvPr id="4" name="矩形 3"/>
                  <p:cNvSpPr/>
                  <p:nvPr/>
                </p:nvSpPr>
                <p:spPr>
                  <a:xfrm>
                    <a:off x="827267" y="974590"/>
                    <a:ext cx="10558732" cy="5589917"/>
                  </a:xfrm>
                  <a:prstGeom prst="rect">
                    <a:avLst/>
                  </a:prstGeom>
                  <a:ln w="3810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grpSp>
                <p:nvGrpSpPr>
                  <p:cNvPr id="76" name="组合 75"/>
                  <p:cNvGrpSpPr/>
                  <p:nvPr/>
                </p:nvGrpSpPr>
                <p:grpSpPr>
                  <a:xfrm>
                    <a:off x="208303" y="-136812"/>
                    <a:ext cx="11174768" cy="2237101"/>
                    <a:chOff x="197670" y="-147445"/>
                    <a:chExt cx="11174768" cy="2237101"/>
                  </a:xfrm>
                </p:grpSpPr>
                <p:sp>
                  <p:nvSpPr>
                    <p:cNvPr id="18" name="文本框 17"/>
                    <p:cNvSpPr txBox="1"/>
                    <p:nvPr/>
                  </p:nvSpPr>
                  <p:spPr>
                    <a:xfrm>
                      <a:off x="10572219" y="1043306"/>
                      <a:ext cx="80021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空调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3" name="文本框 52"/>
                    <p:cNvSpPr txBox="1"/>
                    <p:nvPr/>
                  </p:nvSpPr>
                  <p:spPr>
                    <a:xfrm>
                      <a:off x="1917345" y="1011880"/>
                      <a:ext cx="1107996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管式炉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3000W</a:t>
                      </a:r>
                      <a:endParaRPr lang="en-US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120*70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57" name="组合 56"/>
                    <p:cNvGrpSpPr/>
                    <p:nvPr/>
                  </p:nvGrpSpPr>
                  <p:grpSpPr>
                    <a:xfrm>
                      <a:off x="197670" y="-147445"/>
                      <a:ext cx="3702517" cy="2043054"/>
                      <a:chOff x="197670" y="-147445"/>
                      <a:chExt cx="3702517" cy="2043054"/>
                    </a:xfrm>
                  </p:grpSpPr>
                  <p:sp>
                    <p:nvSpPr>
                      <p:cNvPr id="5" name="矩形 4"/>
                      <p:cNvSpPr/>
                      <p:nvPr/>
                    </p:nvSpPr>
                    <p:spPr>
                      <a:xfrm>
                        <a:off x="690113" y="1153738"/>
                        <a:ext cx="253042" cy="741871"/>
                      </a:xfrm>
                      <a:prstGeom prst="rect">
                        <a:avLst/>
                      </a:prstGeom>
                      <a:ln w="57150">
                        <a:prstDash val="sysDot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/>
                      </a:p>
                    </p:txBody>
                  </p:sp>
                  <p:sp>
                    <p:nvSpPr>
                      <p:cNvPr id="6" name="文本框 5"/>
                      <p:cNvSpPr txBox="1"/>
                      <p:nvPr/>
                    </p:nvSpPr>
                    <p:spPr>
                      <a:xfrm>
                        <a:off x="197670" y="1293840"/>
                        <a:ext cx="492443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zh-CN" altLang="en-US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门</a:t>
                        </a:r>
                        <a:endPara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" name="椭圆 13"/>
                      <p:cNvSpPr/>
                      <p:nvPr/>
                    </p:nvSpPr>
                    <p:spPr>
                      <a:xfrm>
                        <a:off x="3264971" y="794766"/>
                        <a:ext cx="319841" cy="319841"/>
                      </a:xfrm>
                      <a:prstGeom prst="ellipse">
                        <a:avLst/>
                      </a:prstGeom>
                    </p:spPr>
                    <p:style>
                      <a:lnRef idx="2">
                        <a:schemeClr val="dk1">
                          <a:shade val="50000"/>
                        </a:schemeClr>
                      </a:lnRef>
                      <a:fillRef idx="1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/>
                      </a:p>
                    </p:txBody>
                  </p:sp>
                  <p:sp>
                    <p:nvSpPr>
                      <p:cNvPr id="51" name="文本框 50"/>
                      <p:cNvSpPr txBox="1"/>
                      <p:nvPr/>
                    </p:nvSpPr>
                    <p:spPr>
                      <a:xfrm>
                        <a:off x="2583937" y="-147445"/>
                        <a:ext cx="1316250" cy="83099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zh-CN" altLang="en-US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空开</a:t>
                        </a:r>
                        <a:r>
                          <a:rPr lang="en-US" altLang="zh-CN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1</a:t>
                        </a:r>
                        <a:r>
                          <a:rPr lang="zh-CN" altLang="en-US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个</a:t>
                        </a:r>
                        <a:endPara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  <a:p>
                        <a:r>
                          <a:rPr lang="zh-CN" altLang="en-US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插座</a:t>
                        </a:r>
                        <a:r>
                          <a:rPr lang="en-US" altLang="zh-CN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2</a:t>
                        </a:r>
                        <a:r>
                          <a:rPr lang="zh-CN" altLang="en-US" sz="2400" dirty="0">
                            <a:latin typeface="Times New Roman" panose="020206030504050203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a:t>个</a:t>
                        </a:r>
                        <a:endPara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56" name="箭头: 下 55"/>
                      <p:cNvSpPr/>
                      <p:nvPr/>
                    </p:nvSpPr>
                    <p:spPr>
                      <a:xfrm rot="19913884" flipV="1">
                        <a:off x="3269102" y="601405"/>
                        <a:ext cx="140895" cy="195513"/>
                      </a:xfrm>
                      <a:prstGeom prst="downArrow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 dirty="0"/>
                      </a:p>
                    </p:txBody>
                  </p:sp>
                </p:grpSp>
                <p:sp>
                  <p:nvSpPr>
                    <p:cNvPr id="58" name="文本框 57"/>
                    <p:cNvSpPr txBox="1"/>
                    <p:nvPr/>
                  </p:nvSpPr>
                  <p:spPr>
                    <a:xfrm>
                      <a:off x="3708189" y="1037437"/>
                      <a:ext cx="1107996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烧结炉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7500W</a:t>
                      </a:r>
                      <a:endParaRPr lang="en-US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120*70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9" name="椭圆 58"/>
                    <p:cNvSpPr/>
                    <p:nvPr/>
                  </p:nvSpPr>
                  <p:spPr>
                    <a:xfrm>
                      <a:off x="5182463" y="767696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0" name="文本框 59"/>
                    <p:cNvSpPr txBox="1"/>
                    <p:nvPr/>
                  </p:nvSpPr>
                  <p:spPr>
                    <a:xfrm>
                      <a:off x="3928797" y="-89005"/>
                      <a:ext cx="1253666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空开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1" name="箭头: 下 60"/>
                    <p:cNvSpPr/>
                    <p:nvPr/>
                  </p:nvSpPr>
                  <p:spPr>
                    <a:xfrm rot="19860654" flipV="1">
                      <a:off x="5132021" y="393790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3" name="文本框 62"/>
                    <p:cNvSpPr txBox="1"/>
                    <p:nvPr/>
                  </p:nvSpPr>
                  <p:spPr>
                    <a:xfrm>
                      <a:off x="5412777" y="997140"/>
                      <a:ext cx="1723549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真空干燥箱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1500W</a:t>
                      </a:r>
                      <a:endParaRPr lang="en-US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120*70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4" name="椭圆 63"/>
                    <p:cNvSpPr/>
                    <p:nvPr/>
                  </p:nvSpPr>
                  <p:spPr>
                    <a:xfrm>
                      <a:off x="7014219" y="772581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5" name="文本框 64"/>
                    <p:cNvSpPr txBox="1"/>
                    <p:nvPr/>
                  </p:nvSpPr>
                  <p:spPr>
                    <a:xfrm>
                      <a:off x="6582911" y="-66530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6" name="箭头: 下 65"/>
                    <p:cNvSpPr/>
                    <p:nvPr/>
                  </p:nvSpPr>
                  <p:spPr>
                    <a:xfrm flipV="1">
                      <a:off x="7048618" y="340790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67" name="椭圆 66"/>
                    <p:cNvSpPr/>
                    <p:nvPr/>
                  </p:nvSpPr>
                  <p:spPr>
                    <a:xfrm>
                      <a:off x="8570482" y="771035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8" name="椭圆 67"/>
                    <p:cNvSpPr/>
                    <p:nvPr/>
                  </p:nvSpPr>
                  <p:spPr>
                    <a:xfrm>
                      <a:off x="10158306" y="748250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69" name="文本框 68"/>
                    <p:cNvSpPr txBox="1"/>
                    <p:nvPr/>
                  </p:nvSpPr>
                  <p:spPr>
                    <a:xfrm>
                      <a:off x="8171684" y="-68106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0" name="箭头: 下 69"/>
                    <p:cNvSpPr/>
                    <p:nvPr/>
                  </p:nvSpPr>
                  <p:spPr>
                    <a:xfrm flipV="1">
                      <a:off x="8642694" y="335717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1" name="文本框 70"/>
                    <p:cNvSpPr txBox="1"/>
                    <p:nvPr/>
                  </p:nvSpPr>
                  <p:spPr>
                    <a:xfrm>
                      <a:off x="9654243" y="-63422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2" name="箭头: 下 71"/>
                    <p:cNvSpPr/>
                    <p:nvPr/>
                  </p:nvSpPr>
                  <p:spPr>
                    <a:xfrm flipV="1">
                      <a:off x="10207658" y="345317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73" name="文本框 72"/>
                    <p:cNvSpPr txBox="1"/>
                    <p:nvPr/>
                  </p:nvSpPr>
                  <p:spPr>
                    <a:xfrm>
                      <a:off x="7388401" y="1073993"/>
                      <a:ext cx="1723549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鼓风干燥箱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1500W</a:t>
                      </a:r>
                      <a:endParaRPr lang="en-US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120*70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4" name="文本框 73"/>
                    <p:cNvSpPr txBox="1"/>
                    <p:nvPr/>
                  </p:nvSpPr>
                  <p:spPr>
                    <a:xfrm>
                      <a:off x="9111950" y="1042364"/>
                      <a:ext cx="1553630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UV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处理器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1500W</a:t>
                      </a:r>
                      <a:endParaRPr lang="en-US" altLang="zh-C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60*50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5" name="矩形 74"/>
                    <p:cNvSpPr/>
                    <p:nvPr/>
                  </p:nvSpPr>
                  <p:spPr>
                    <a:xfrm>
                      <a:off x="10572219" y="963957"/>
                      <a:ext cx="800219" cy="694722"/>
                    </a:xfrm>
                    <a:prstGeom prst="rect">
                      <a:avLst/>
                    </a:prstGeom>
                    <a:noFill/>
                    <a:ln w="28575"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</p:grpSp>
              <p:grpSp>
                <p:nvGrpSpPr>
                  <p:cNvPr id="84" name="组合 83"/>
                  <p:cNvGrpSpPr/>
                  <p:nvPr/>
                </p:nvGrpSpPr>
                <p:grpSpPr>
                  <a:xfrm>
                    <a:off x="9785519" y="1669312"/>
                    <a:ext cx="2463054" cy="4924533"/>
                    <a:chOff x="9774886" y="1658679"/>
                    <a:chExt cx="2463054" cy="4924533"/>
                  </a:xfrm>
                </p:grpSpPr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10021575" y="3380280"/>
                      <a:ext cx="1107996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吹风机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超纯水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25" name="直接箭头连接符 24"/>
                    <p:cNvCxnSpPr/>
                    <p:nvPr/>
                  </p:nvCxnSpPr>
                  <p:spPr>
                    <a:xfrm rot="5400000">
                      <a:off x="10415892" y="2378679"/>
                      <a:ext cx="1440000" cy="0"/>
                    </a:xfrm>
                    <a:prstGeom prst="straightConnector1">
                      <a:avLst/>
                    </a:prstGeom>
                    <a:ln w="38100">
                      <a:prstDash val="sysDash"/>
                      <a:headEnd type="triangle"/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文本框 25"/>
                    <p:cNvSpPr txBox="1"/>
                    <p:nvPr/>
                  </p:nvSpPr>
                  <p:spPr>
                    <a:xfrm>
                      <a:off x="9774886" y="1885836"/>
                      <a:ext cx="1415772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140cm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水槽两个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77" name="直接箭头连接符 76"/>
                    <p:cNvCxnSpPr/>
                    <p:nvPr/>
                  </p:nvCxnSpPr>
                  <p:spPr>
                    <a:xfrm rot="5400000">
                      <a:off x="10397209" y="5773212"/>
                      <a:ext cx="1620000" cy="0"/>
                    </a:xfrm>
                    <a:prstGeom prst="straightConnector1">
                      <a:avLst/>
                    </a:prstGeom>
                    <a:ln w="38100">
                      <a:prstDash val="sysDash"/>
                      <a:headEnd type="triangle"/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8" name="文本框 77"/>
                    <p:cNvSpPr txBox="1"/>
                    <p:nvPr/>
                  </p:nvSpPr>
                  <p:spPr>
                    <a:xfrm>
                      <a:off x="10021575" y="5000866"/>
                      <a:ext cx="1107996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150cm</a:t>
                      </a:r>
                      <a:endPara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通风橱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79" name="直接箭头连接符 78"/>
                    <p:cNvCxnSpPr/>
                    <p:nvPr/>
                  </p:nvCxnSpPr>
                  <p:spPr>
                    <a:xfrm rot="5400000">
                      <a:off x="10258718" y="3998679"/>
                      <a:ext cx="1800000" cy="0"/>
                    </a:xfrm>
                    <a:prstGeom prst="straightConnector1">
                      <a:avLst/>
                    </a:prstGeom>
                    <a:ln w="38100">
                      <a:prstDash val="sysDash"/>
                      <a:headEnd type="triangle"/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0" name="椭圆 79"/>
                    <p:cNvSpPr/>
                    <p:nvPr/>
                  </p:nvSpPr>
                  <p:spPr>
                    <a:xfrm>
                      <a:off x="11241562" y="4241671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81" name="文本框 80"/>
                    <p:cNvSpPr txBox="1"/>
                    <p:nvPr/>
                  </p:nvSpPr>
                  <p:spPr>
                    <a:xfrm>
                      <a:off x="11437720" y="3570957"/>
                      <a:ext cx="800220" cy="12003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必须：插座</a:t>
                      </a:r>
                      <a:endParaRPr lang="en-US" altLang="zh-CN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82" name="直接连接符 81"/>
                    <p:cNvCxnSpPr/>
                    <p:nvPr/>
                  </p:nvCxnSpPr>
                  <p:spPr>
                    <a:xfrm rot="5400000">
                      <a:off x="11241562" y="2706944"/>
                      <a:ext cx="0" cy="783471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直接连接符 82"/>
                    <p:cNvCxnSpPr/>
                    <p:nvPr/>
                  </p:nvCxnSpPr>
                  <p:spPr>
                    <a:xfrm rot="5400000">
                      <a:off x="11267042" y="4528107"/>
                      <a:ext cx="0" cy="783471"/>
                    </a:xfrm>
                    <a:prstGeom prst="line">
                      <a:avLst/>
                    </a:prstGeom>
                    <a:ln>
                      <a:prstDash val="dash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27" name="直接箭头连接符 126"/>
                  <p:cNvCxnSpPr/>
                  <p:nvPr/>
                </p:nvCxnSpPr>
                <p:spPr>
                  <a:xfrm>
                    <a:off x="940157" y="2014399"/>
                    <a:ext cx="0" cy="972000"/>
                  </a:xfrm>
                  <a:prstGeom prst="straightConnector1">
                    <a:avLst/>
                  </a:prstGeom>
                  <a:ln w="38100">
                    <a:prstDash val="sysDash"/>
                    <a:headEnd type="triangle"/>
                    <a:tailEnd type="triangle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8" name="文本框 127"/>
                  <p:cNvSpPr txBox="1"/>
                  <p:nvPr/>
                </p:nvSpPr>
                <p:spPr>
                  <a:xfrm>
                    <a:off x="978937" y="2074413"/>
                    <a:ext cx="1010020" cy="8309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冰箱</a:t>
                    </a:r>
                    <a:endParaRPr lang="en-US" altLang="zh-CN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110cm</a:t>
                    </a:r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29" name="直接连接符 128"/>
                  <p:cNvCxnSpPr/>
                  <p:nvPr/>
                </p:nvCxnSpPr>
                <p:spPr>
                  <a:xfrm rot="5400000">
                    <a:off x="1043913" y="2615466"/>
                    <a:ext cx="0" cy="783471"/>
                  </a:xfrm>
                  <a:prstGeom prst="line">
                    <a:avLst/>
                  </a:prstGeom>
                  <a:ln>
                    <a:prstDash val="dash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1" name="椭圆 130"/>
                  <p:cNvSpPr/>
                  <p:nvPr/>
                </p:nvSpPr>
                <p:spPr>
                  <a:xfrm>
                    <a:off x="633165" y="2907958"/>
                    <a:ext cx="319841" cy="319841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35" name="椭圆 134"/>
                  <p:cNvSpPr/>
                  <p:nvPr/>
                </p:nvSpPr>
                <p:spPr>
                  <a:xfrm>
                    <a:off x="8962662" y="6295231"/>
                    <a:ext cx="319841" cy="319841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38" name="文本框 137"/>
                  <p:cNvSpPr txBox="1"/>
                  <p:nvPr/>
                </p:nvSpPr>
                <p:spPr>
                  <a:xfrm>
                    <a:off x="42886" y="2570900"/>
                    <a:ext cx="80022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插座</a:t>
                    </a:r>
                    <a:endParaRPr lang="en-US" altLang="zh-CN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  <a:p>
                    <a:r>
                      <a: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2</a:t>
                    </a:r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个</a:t>
                    </a:r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9" name="文本框 138"/>
                  <p:cNvSpPr txBox="1"/>
                  <p:nvPr/>
                </p:nvSpPr>
                <p:spPr>
                  <a:xfrm>
                    <a:off x="8564447" y="5405313"/>
                    <a:ext cx="143081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插座</a:t>
                    </a:r>
                    <a:r>
                      <a: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2</a:t>
                    </a:r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个</a:t>
                    </a:r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2" name="椭圆 141"/>
                  <p:cNvSpPr/>
                  <p:nvPr/>
                </p:nvSpPr>
                <p:spPr>
                  <a:xfrm>
                    <a:off x="7298643" y="6312479"/>
                    <a:ext cx="319841" cy="319841"/>
                  </a:xfrm>
                  <a:prstGeom prst="ellipse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44" name="文本框 143"/>
                  <p:cNvSpPr txBox="1"/>
                  <p:nvPr/>
                </p:nvSpPr>
                <p:spPr>
                  <a:xfrm>
                    <a:off x="6956503" y="5490102"/>
                    <a:ext cx="150329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插座</a:t>
                    </a:r>
                    <a:r>
                      <a:rPr lang="en-US" altLang="zh-CN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2</a:t>
                    </a:r>
                    <a:r>
                      <a: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a:t>个</a:t>
                    </a:r>
                    <a:endParaRPr lang="zh-CN" altLang="en-US" sz="2400" dirty="0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850637" y="3845427"/>
                    <a:ext cx="10616370" cy="2827237"/>
                    <a:chOff x="614323" y="2270423"/>
                    <a:chExt cx="10616370" cy="2827237"/>
                  </a:xfrm>
                </p:grpSpPr>
                <p:sp>
                  <p:nvSpPr>
                    <p:cNvPr id="92" name="文本框 91"/>
                    <p:cNvSpPr txBox="1"/>
                    <p:nvPr/>
                  </p:nvSpPr>
                  <p:spPr>
                    <a:xfrm rot="5400000">
                      <a:off x="-16619" y="2901365"/>
                      <a:ext cx="172354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铁皮柜三个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99" name="直接箭头连接符 98"/>
                    <p:cNvCxnSpPr/>
                    <p:nvPr/>
                  </p:nvCxnSpPr>
                  <p:spPr>
                    <a:xfrm>
                      <a:off x="10330693" y="4791946"/>
                      <a:ext cx="900000" cy="0"/>
                    </a:xfrm>
                    <a:prstGeom prst="straightConnector1">
                      <a:avLst/>
                    </a:prstGeom>
                    <a:ln w="38100">
                      <a:prstDash val="sysDash"/>
                      <a:headEnd type="triangle"/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0" name="文本框 99"/>
                    <p:cNvSpPr txBox="1"/>
                    <p:nvPr/>
                  </p:nvSpPr>
                  <p:spPr>
                    <a:xfrm>
                      <a:off x="10168016" y="4208762"/>
                      <a:ext cx="86754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90cm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01" name="直接连接符 100"/>
                    <p:cNvCxnSpPr/>
                    <p:nvPr/>
                  </p:nvCxnSpPr>
                  <p:spPr>
                    <a:xfrm flipH="1">
                      <a:off x="10323059" y="4587213"/>
                      <a:ext cx="3637" cy="456182"/>
                    </a:xfrm>
                    <a:prstGeom prst="line">
                      <a:avLst/>
                    </a:prstGeom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6" name="文本框 105"/>
                    <p:cNvSpPr txBox="1"/>
                    <p:nvPr/>
                  </p:nvSpPr>
                  <p:spPr>
                    <a:xfrm rot="5400000">
                      <a:off x="638134" y="2945773"/>
                      <a:ext cx="102143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270cm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2750523" y="4771097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24" name="椭圆 123"/>
                    <p:cNvSpPr/>
                    <p:nvPr/>
                  </p:nvSpPr>
                  <p:spPr>
                    <a:xfrm>
                      <a:off x="4125324" y="4723554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5735802" y="4777819"/>
                      <a:ext cx="319841" cy="319841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  <p:sp>
                  <p:nvSpPr>
                    <p:cNvPr id="136" name="文本框 135"/>
                    <p:cNvSpPr txBox="1"/>
                    <p:nvPr/>
                  </p:nvSpPr>
                  <p:spPr>
                    <a:xfrm>
                      <a:off x="5261187" y="3847694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7" name="箭头: 下 136"/>
                    <p:cNvSpPr/>
                    <p:nvPr/>
                  </p:nvSpPr>
                  <p:spPr>
                    <a:xfrm flipV="1">
                      <a:off x="5810898" y="4224504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0" name="文本框 139"/>
                    <p:cNvSpPr txBox="1"/>
                    <p:nvPr/>
                  </p:nvSpPr>
                  <p:spPr>
                    <a:xfrm>
                      <a:off x="3618196" y="3856038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1" name="箭头: 下 140"/>
                    <p:cNvSpPr/>
                    <p:nvPr/>
                  </p:nvSpPr>
                  <p:spPr>
                    <a:xfrm flipV="1">
                      <a:off x="4167907" y="4232848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3" name="文本框 142"/>
                    <p:cNvSpPr txBox="1"/>
                    <p:nvPr/>
                  </p:nvSpPr>
                  <p:spPr>
                    <a:xfrm>
                      <a:off x="2260893" y="3901610"/>
                      <a:ext cx="1282243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插座</a:t>
                      </a:r>
                      <a:r>
                        <a:rPr lang="en-US" altLang="zh-CN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</a:t>
                      </a:r>
                      <a:endParaRPr lang="zh-CN" altLang="en-US" sz="24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6" name="箭头: 下 145"/>
                    <p:cNvSpPr/>
                    <p:nvPr/>
                  </p:nvSpPr>
                  <p:spPr>
                    <a:xfrm flipV="1">
                      <a:off x="2810604" y="4278420"/>
                      <a:ext cx="175415" cy="380300"/>
                    </a:xfrm>
                    <a:prstGeom prst="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/>
                    </a:p>
                  </p:txBody>
                </p:sp>
              </p:grpSp>
            </p:grpSp>
            <p:sp>
              <p:nvSpPr>
                <p:cNvPr id="88" name="文本框 87"/>
                <p:cNvSpPr txBox="1"/>
                <p:nvPr/>
              </p:nvSpPr>
              <p:spPr>
                <a:xfrm>
                  <a:off x="2226902" y="2358818"/>
                  <a:ext cx="7838861" cy="3046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注意：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、要有水，包括两个水槽和通风橱预留出水口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、要有两相电：总功率为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30kW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或是十平方的铜线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、预留备用空开两个和空调插座一个，边台上五孔插座    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     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要足够多，确保每一米预留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个五孔插座。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(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具体见图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)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           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原因：为了实验室安全，原则上不能使用插线板，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                       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因此，边台上必须要有足够的插座。</a:t>
                  </a:r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、要求中央台上每一米预留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r>
                    <a:rPr lang="zh-CN" altLang="en-US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个五孔插座。</a:t>
                  </a:r>
                  <a:endPara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箭头: 下 94"/>
                <p:cNvSpPr/>
                <p:nvPr/>
              </p:nvSpPr>
              <p:spPr>
                <a:xfrm flipV="1">
                  <a:off x="7430071" y="6027632"/>
                  <a:ext cx="175415" cy="380300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96" name="箭头: 下 95"/>
                <p:cNvSpPr/>
                <p:nvPr/>
              </p:nvSpPr>
              <p:spPr>
                <a:xfrm flipV="1">
                  <a:off x="9081893" y="5978467"/>
                  <a:ext cx="175415" cy="380300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97" name="文本框 96"/>
              <p:cNvSpPr txBox="1"/>
              <p:nvPr/>
            </p:nvSpPr>
            <p:spPr>
              <a:xfrm>
                <a:off x="138466" y="-5016"/>
                <a:ext cx="9541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房间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11288208" y="5562971"/>
                <a:ext cx="319841" cy="319841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11536489" y="5366384"/>
                <a:ext cx="8002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插座</a:t>
                </a:r>
                <a:endPara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个</a:t>
                </a:r>
                <a:endPara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8" name="椭圆 107"/>
            <p:cNvSpPr/>
            <p:nvPr/>
          </p:nvSpPr>
          <p:spPr>
            <a:xfrm>
              <a:off x="1728380" y="6460317"/>
              <a:ext cx="319841" cy="31984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238750" y="5590830"/>
              <a:ext cx="12822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插座</a:t>
              </a: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</a:t>
              </a: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2" name="箭头: 下 111"/>
            <p:cNvSpPr/>
            <p:nvPr/>
          </p:nvSpPr>
          <p:spPr>
            <a:xfrm flipV="1">
              <a:off x="1788461" y="5967640"/>
              <a:ext cx="175415" cy="3803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442155" y="875510"/>
              <a:ext cx="319841" cy="319841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010847" y="36399"/>
              <a:ext cx="12822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插座</a:t>
              </a: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</a:t>
              </a:r>
              <a:endPara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5" name="箭头: 下 114"/>
            <p:cNvSpPr/>
            <p:nvPr/>
          </p:nvSpPr>
          <p:spPr>
            <a:xfrm flipV="1">
              <a:off x="1476554" y="443719"/>
              <a:ext cx="175415" cy="3803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矩形 84"/>
          <p:cNvSpPr/>
          <p:nvPr/>
        </p:nvSpPr>
        <p:spPr>
          <a:xfrm>
            <a:off x="3676570" y="1102132"/>
            <a:ext cx="517998" cy="184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3620412" y="821163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AL103-2</a:t>
            </a:r>
            <a:endParaRPr lang="zh-CN" altLang="en-US" sz="1400" dirty="0"/>
          </a:p>
        </p:txBody>
      </p:sp>
      <p:sp>
        <p:nvSpPr>
          <p:cNvPr id="87" name="矩形 86"/>
          <p:cNvSpPr/>
          <p:nvPr/>
        </p:nvSpPr>
        <p:spPr>
          <a:xfrm>
            <a:off x="5525065" y="1075324"/>
            <a:ext cx="517998" cy="184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5468907" y="794355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AL103-3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 89"/>
          <p:cNvSpPr/>
          <p:nvPr/>
        </p:nvSpPr>
        <p:spPr>
          <a:xfrm>
            <a:off x="1100030" y="441442"/>
            <a:ext cx="4018843" cy="3594266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2" name="矩形 111"/>
          <p:cNvSpPr/>
          <p:nvPr/>
        </p:nvSpPr>
        <p:spPr>
          <a:xfrm>
            <a:off x="3104057" y="2803779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118" name="文本框 117"/>
          <p:cNvSpPr txBox="1"/>
          <p:nvPr/>
        </p:nvSpPr>
        <p:spPr>
          <a:xfrm rot="16200000">
            <a:off x="1076446" y="571315"/>
            <a:ext cx="83099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气瓶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40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2518134" y="1606807"/>
            <a:ext cx="204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的挂式空调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2526821" y="209315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企业级除湿机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4" name="矩形 153"/>
          <p:cNvSpPr/>
          <p:nvPr/>
        </p:nvSpPr>
        <p:spPr>
          <a:xfrm rot="16200000">
            <a:off x="580980" y="2077806"/>
            <a:ext cx="2580946" cy="12031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手套箱</a:t>
            </a:r>
            <a:r>
              <a:rPr lang="en-US" altLang="zh-CN" dirty="0"/>
              <a:t>+</a:t>
            </a:r>
            <a:r>
              <a:rPr lang="zh-CN" altLang="en-US" dirty="0"/>
              <a:t>蒸镀（</a:t>
            </a:r>
            <a:r>
              <a:rPr lang="en-US" altLang="zh-CN" dirty="0"/>
              <a:t>400</a:t>
            </a:r>
            <a:r>
              <a:rPr lang="zh-CN" altLang="en-US" dirty="0"/>
              <a:t>*</a:t>
            </a:r>
            <a:r>
              <a:rPr lang="en-US" altLang="zh-CN" dirty="0"/>
              <a:t>250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56" name="矩形 155"/>
          <p:cNvSpPr/>
          <p:nvPr/>
        </p:nvSpPr>
        <p:spPr>
          <a:xfrm>
            <a:off x="4567093" y="3453392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157" name="文本框 156"/>
          <p:cNvSpPr txBox="1"/>
          <p:nvPr/>
        </p:nvSpPr>
        <p:spPr>
          <a:xfrm flipH="1">
            <a:off x="3860512" y="478982"/>
            <a:ext cx="12298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通风橱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en-US" altLang="zh-CN" dirty="0"/>
              <a:t>(150</a:t>
            </a:r>
            <a:r>
              <a:rPr lang="zh-CN" altLang="en-US" dirty="0"/>
              <a:t>*</a:t>
            </a:r>
            <a:r>
              <a:rPr lang="en-US" altLang="zh-CN" dirty="0"/>
              <a:t>80)</a:t>
            </a:r>
            <a:endParaRPr lang="zh-CN" altLang="en-US" dirty="0"/>
          </a:p>
        </p:txBody>
      </p:sp>
      <p:sp>
        <p:nvSpPr>
          <p:cNvPr id="163" name="文本框 162"/>
          <p:cNvSpPr txBox="1"/>
          <p:nvPr/>
        </p:nvSpPr>
        <p:spPr>
          <a:xfrm>
            <a:off x="2608501" y="983558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0" y="-20223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6096000" y="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10865474" y="2620452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172" name="矩形 171"/>
          <p:cNvSpPr/>
          <p:nvPr/>
        </p:nvSpPr>
        <p:spPr>
          <a:xfrm>
            <a:off x="9067016" y="2018111"/>
            <a:ext cx="641921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179" name="矩形 178"/>
          <p:cNvSpPr/>
          <p:nvPr/>
        </p:nvSpPr>
        <p:spPr>
          <a:xfrm>
            <a:off x="10847019" y="439731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183" name="文本框 182"/>
          <p:cNvSpPr txBox="1"/>
          <p:nvPr/>
        </p:nvSpPr>
        <p:spPr>
          <a:xfrm>
            <a:off x="8434095" y="1398689"/>
            <a:ext cx="204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的挂式空调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8651282" y="873506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7398411" y="378612"/>
            <a:ext cx="4018843" cy="2811331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8" name="文本框 187"/>
          <p:cNvSpPr txBox="1"/>
          <p:nvPr/>
        </p:nvSpPr>
        <p:spPr>
          <a:xfrm>
            <a:off x="167148" y="4197292"/>
            <a:ext cx="59288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、要有三相电：位置为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，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380V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，总功率为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30kW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、要有两相电：总功率为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30kW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或是十平方的铜线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位置为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。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、预留空调插座一个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具体位置根据空调放置情况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位置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配备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5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个五孔插座；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   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位置  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边台上每一米预留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个五孔插座。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    位置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边台上靠近通风橱一侧，预留一个空开。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7149" y="3229194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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658695" y="1453500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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2762793" y="32886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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5096027" y="1967637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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文本框 192"/>
          <p:cNvSpPr txBox="1"/>
          <p:nvPr/>
        </p:nvSpPr>
        <p:spPr>
          <a:xfrm>
            <a:off x="3177253" y="4036524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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文本框 193"/>
          <p:cNvSpPr txBox="1"/>
          <p:nvPr/>
        </p:nvSpPr>
        <p:spPr>
          <a:xfrm>
            <a:off x="9580208" y="3222559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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6937925" y="1629521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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8751001" y="-42186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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11492385" y="1732119"/>
            <a:ext cx="38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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6220217" y="3528693"/>
            <a:ext cx="59288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、要有两相电：总功率为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30kW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或是十平方的铜线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位置为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。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、预留空调插座一个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具体位置根据空调放置情况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；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    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位置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边台上每一米预留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个五孔插座。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    位置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边台上靠近门一侧，预留空开一个。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      位置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边台上靠墙角一侧，预留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个五孔插座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梯形 2"/>
          <p:cNvSpPr/>
          <p:nvPr/>
        </p:nvSpPr>
        <p:spPr>
          <a:xfrm rot="13676631">
            <a:off x="7313629" y="2663527"/>
            <a:ext cx="680565" cy="610724"/>
          </a:xfrm>
          <a:prstGeom prst="trapezoid">
            <a:avLst>
              <a:gd name="adj" fmla="val 49131"/>
            </a:avLst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38" name="梯形 37"/>
          <p:cNvSpPr/>
          <p:nvPr/>
        </p:nvSpPr>
        <p:spPr>
          <a:xfrm rot="18215454">
            <a:off x="7292062" y="300229"/>
            <a:ext cx="680565" cy="562696"/>
          </a:xfrm>
          <a:prstGeom prst="trapezoid">
            <a:avLst>
              <a:gd name="adj" fmla="val 51832"/>
            </a:avLst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5" name="标注: 弯曲线形 4"/>
          <p:cNvSpPr/>
          <p:nvPr/>
        </p:nvSpPr>
        <p:spPr>
          <a:xfrm>
            <a:off x="7508223" y="2803779"/>
            <a:ext cx="267979" cy="32711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315"/>
              <a:gd name="adj6" fmla="val -167746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80547" y="2397320"/>
            <a:ext cx="1002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此处预留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b="1" dirty="0">
                <a:solidFill>
                  <a:srgbClr val="00B05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个五孔插座</a:t>
            </a:r>
            <a:endParaRPr lang="zh-CN" alt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104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52949" y="842840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9333239" y="410840"/>
            <a:ext cx="641921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-1" y="0"/>
            <a:ext cx="1628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光电图像处理技术实验室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0601325" y="-8423"/>
            <a:ext cx="1590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激光遥感技术实验室</a:t>
            </a:r>
            <a:endParaRPr lang="zh-CN" altLang="en-US" dirty="0"/>
          </a:p>
        </p:txBody>
      </p:sp>
      <p:sp>
        <p:nvSpPr>
          <p:cNvPr id="64" name="文本框 34"/>
          <p:cNvSpPr txBox="1"/>
          <p:nvPr/>
        </p:nvSpPr>
        <p:spPr>
          <a:xfrm>
            <a:off x="8123576" y="893795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AL104-1</a:t>
            </a:r>
            <a:endParaRPr lang="zh-CN" altLang="en-US" sz="1400" dirty="0"/>
          </a:p>
        </p:txBody>
      </p:sp>
      <p:sp>
        <p:nvSpPr>
          <p:cNvPr id="31" name="矩形 30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AL104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105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8217" y="392015"/>
            <a:ext cx="0" cy="6396971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52949" y="842840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9333239" y="410840"/>
            <a:ext cx="641921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64" name="文本框 34"/>
          <p:cNvSpPr txBox="1"/>
          <p:nvPr/>
        </p:nvSpPr>
        <p:spPr>
          <a:xfrm>
            <a:off x="8123576" y="893795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" y="-22431"/>
            <a:ext cx="1587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光谱成像技术实验室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0610850" y="-19491"/>
            <a:ext cx="1581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光谱检测技术实验室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 rot="10800000" flipV="1">
            <a:off x="4990699" y="392015"/>
            <a:ext cx="1027274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10800000" flipV="1">
            <a:off x="6080069" y="381176"/>
            <a:ext cx="988946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771090" y="5817799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AL105-1</a:t>
            </a:r>
            <a:endParaRPr lang="zh-CN" altLang="en-US" sz="1400" dirty="0"/>
          </a:p>
        </p:txBody>
      </p:sp>
      <p:sp>
        <p:nvSpPr>
          <p:cNvPr id="37" name="矩形 36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AL105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106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343641" y="387994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87671" y="821239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30762" y="849659"/>
            <a:ext cx="126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的立式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2350" y="0"/>
            <a:ext cx="15949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/>
              <a:t>光谱检测技术工作室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623859" y="0"/>
            <a:ext cx="15681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光谱成像技术工作室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 rot="10800000" flipV="1">
            <a:off x="3957326" y="423652"/>
            <a:ext cx="1230135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0800000" flipV="1">
            <a:off x="6875585" y="429446"/>
            <a:ext cx="1207180" cy="3787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水池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AL106-1</a:t>
            </a:r>
            <a:endParaRPr lang="zh-CN" altLang="en-US" sz="1400" dirty="0"/>
          </a:p>
        </p:txBody>
      </p:sp>
      <p:sp>
        <p:nvSpPr>
          <p:cNvPr id="40" name="矩形 39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AL106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107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52949" y="842840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>
            <a:off x="9333239" y="410840"/>
            <a:ext cx="641921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64" name="文本框 34"/>
          <p:cNvSpPr txBox="1"/>
          <p:nvPr/>
        </p:nvSpPr>
        <p:spPr>
          <a:xfrm>
            <a:off x="8123576" y="893795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" y="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光电技术实验室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0191920" y="0"/>
            <a:ext cx="2000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zh-CN" dirty="0"/>
              <a:t>微波器件与电路实验室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AL107-1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AL107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04687" y="381176"/>
            <a:ext cx="8208000" cy="6408000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913448" y="-69650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108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房间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34747" y="423652"/>
            <a:ext cx="648000" cy="43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343641" y="387994"/>
            <a:ext cx="648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空调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2387671" y="821239"/>
            <a:ext cx="1433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的空调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立式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30762" y="849659"/>
            <a:ext cx="1269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3P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的立式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空调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391507" y="-2348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科研团队研讨室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-513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研究生工作室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838695" y="6241927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9460906" y="6219684"/>
            <a:ext cx="514254" cy="5470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门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04687" y="5600700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54774" y="5679784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AL108-1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9828030" y="5649033"/>
            <a:ext cx="155998" cy="369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169232" y="567978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/>
              <a:t>AL108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4294967295"/>
          </p:nvPr>
        </p:nvSpPr>
        <p:spPr>
          <a:xfrm>
            <a:off x="208280" y="255270"/>
            <a:ext cx="11635105" cy="5976620"/>
          </a:xfrm>
        </p:spPr>
        <p:txBody>
          <a:bodyPr>
            <a:normAutofit/>
          </a:bodyPr>
          <a:p>
            <a:pPr marL="0" indent="0" algn="ctr">
              <a:buNone/>
            </a:pPr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12号楼1楼装修改造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一、拆除12号楼1楼讲台、多媒体支架、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102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、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104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房间钢丝网顶棚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二、12号楼1楼办公室、实验室，按图安装水池。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三、所有房间四面粉刷白色乳胶漆，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顶部为带色乳胶漆（颜色待定）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四、原101、103、105房间中间增加玻璃隔断，下方是毛玻璃，上方是透明玻璃，隔断增加一扇推拉门（式样参照14号楼5</a:t>
            </a: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02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实验室）。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五、12号楼1楼东西两面安装门禁（参照14号楼1楼）。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六、已增加隔断的房间（101、103、105），每个隔断房间设置一处网络接口；无隔断房间，东西墙面各增加一处网络接口。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七、一层水电安装，施工要求如下：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n-US" altLang="zh-CN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、103房间内房间1配电配线要求: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zh-CN" altLang="en-US" sz="1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管式炉（插座2个）、鼓风干燥箱（插座2个）、UV处理器（插座2个）、吹风机（插座4个）、通风橱（插座2个）、冰箱（插座2个）各自设立回路，共6个回路，开关为2P20A漏电，配线为BV-3*2.5㎟电线。其余每4个普通插。为1个回路，开关为2P20A漏电，配线为BV-3*2.5㎟电线。管式炉进线为BV-3*6㎟电线,接至AL103—2接线箱。烧结炉进线BV-3*10㎟电线,接至AL103—3接线箱。103两个隔断房间电缆进线为YJV-5*25㎟电缆，其余房间为YJV-5*10㎟电缆。</a:t>
            </a:r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 sz="1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23875" y="364490"/>
            <a:ext cx="11472545" cy="4799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、103房间内房间2、3配电、配线要求: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手套箱用电开关为4P63A漏电，配线为YJV-5*16㎟电缆，通风橱配线为BV-3*2.5㎟电线,开关为2P20A漏电。2P空调配线为BV-3*4㎟电线,开关为2P20A漏电。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各边台单独进线，开关为2P40A漏电，配线为BV-3*10㎟电线.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3</a:t>
            </a:r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、其余房间配电、配线要求：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3P空调开关为4P25A空开接至空调接线箱，配线为BV-5*4㎟电线。仪器台进线开关为2P40A漏电，配线为BV-3*10㎟电线,配管为半圆铝合金线槽，要求北侧房间在北侧面，南侧房间在南侧面，美观贴地安装。其余各边台单独进线，开关为2P20A漏电，配线为BV-3*2.5㎟电线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4</a:t>
            </a:r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、主电缆安装要求：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室外埋地电缆需铺沙盖砖，外立面墙上电缆保护管为DN100热镀锌钢管，不锈钢卡箍固定。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zh-CN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5</a:t>
            </a:r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、室内给水安装要求：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   进水：一楼水槽取水点主管道从卫生间供水管道上碰接取水，沿走道吊顶内明装，管道采用Φ40—PPR管材，进房间内的供水横管采用Φ25—PPR管材，室内明装，支管安装至水槽下方离地45公分高，末端安装DN15三角阀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出水：实验台下水采用Φ50—PVC管材，穿墙后沿地面埋设，主排水管道采用DN150波纹管，离墙保留适当位置埋设，汇入东侧卫生间污水池。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zh-CN" altLang="en-US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r>
              <a:rPr lang="zh-CN" altLang="en-US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附：12号楼1楼每个房间布局及装修细节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3165</Words>
  <Application>WPS 演示</Application>
  <PresentationFormat>自定义</PresentationFormat>
  <Paragraphs>664</Paragraphs>
  <Slides>13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Times New Roman</vt:lpstr>
      <vt:lpstr>Calibri</vt:lpstr>
      <vt:lpstr>Times New Roman</vt:lpstr>
      <vt:lpstr>Wingdings 2</vt:lpstr>
      <vt:lpstr>Wingdings</vt:lpstr>
      <vt:lpstr>微软雅黑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tiezhu</dc:creator>
  <cp:lastModifiedBy>凌波</cp:lastModifiedBy>
  <cp:revision>118</cp:revision>
  <dcterms:created xsi:type="dcterms:W3CDTF">2018-10-10T06:38:00Z</dcterms:created>
  <dcterms:modified xsi:type="dcterms:W3CDTF">2019-08-25T02:25:51Z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